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308" r:id="rId6"/>
    <p:sldId id="313" r:id="rId7"/>
    <p:sldId id="304" r:id="rId8"/>
    <p:sldId id="305" r:id="rId9"/>
    <p:sldId id="314" r:id="rId10"/>
    <p:sldId id="307" r:id="rId11"/>
    <p:sldId id="261" r:id="rId12"/>
    <p:sldId id="315" r:id="rId13"/>
    <p:sldId id="298" r:id="rId14"/>
    <p:sldId id="299" r:id="rId15"/>
    <p:sldId id="316" r:id="rId16"/>
    <p:sldId id="280" r:id="rId17"/>
  </p:sldIdLst>
  <p:sldSz cx="9144000" cy="6858000" type="screen4x3"/>
  <p:notesSz cx="6794500" cy="9906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5857" autoAdjust="0"/>
  </p:normalViewPr>
  <p:slideViewPr>
    <p:cSldViewPr>
      <p:cViewPr>
        <p:scale>
          <a:sx n="125" d="100"/>
          <a:sy n="125" d="100"/>
        </p:scale>
        <p:origin x="-492" y="-28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2"/>
    </p:cViewPr>
  </p:sorterViewPr>
  <p:notesViewPr>
    <p:cSldViewPr>
      <p:cViewPr varScale="1">
        <p:scale>
          <a:sx n="57" d="100"/>
          <a:sy n="57" d="100"/>
        </p:scale>
        <p:origin x="-1794" y="-78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8" y="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05350"/>
            <a:ext cx="498263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8" y="9410700"/>
            <a:ext cx="294428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F3A33B3B-7E6F-4B8A-97B6-383BD93A4C9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1824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0325AA-6CA3-4A4E-BFAD-57357FC27AE2}" type="slidenum">
              <a:rPr lang="fr-FR" altLang="fr-FR" smtClean="0"/>
              <a:pPr/>
              <a:t>4</a:t>
            </a:fld>
            <a:endParaRPr lang="fr-FR" altLang="fr-FR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59825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Contributions volontaires en nature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Conformément au règlement ANC 2018-06, nous avons procédé à la comptabilisation des contributions volontaires en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nature. Pour la première année de recensement, l'association a opté pour une valorisation au coût horaire du SMIC quelle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que soit la nature du bénévolat.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 Les temps statutaires des membres suivants ne sont pas retenus : administrateurs, bureau, collèges, membres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des collèges et leurs trésoriers.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 Pour tenir compte des départs de certains salariés et des transitions assurées, des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ETP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sont retenus pour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certains membres du bureau à savoir la présidente, la vice-présidente et le trésorier au-delà de leur mission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statutaire normale, de la manière suivante :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 Au-delà de leur mission statutaire en 2020, la présidente, la vice-présidente et le trésorier ont pris la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relève de la salariée comptable démissionnaire et de la fin du salariat de la Secrétaire générale à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hauteur de :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 50%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ETP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pour la présidente sur toute l’année,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 25%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ETP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pour la vice-présidente sur toute l'année ;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 40%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ETP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pour le trésorier sur le dernier trimestre 2020.</a:t>
            </a:r>
          </a:p>
          <a:p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6,2 </a:t>
            </a:r>
            <a:r>
              <a:rPr lang="fr-F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ETP</a:t>
            </a:r>
            <a:r>
              <a:rPr lang="fr-F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sont comptabilisés pour un montant de 170.916 € ventilés comme présenté dans le tableau suivant :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A33B3B-7E6F-4B8A-97B6-383BD93A4C97}" type="slidenum">
              <a:rPr lang="fr-FR" smtClean="0"/>
              <a:pPr>
                <a:defRPr/>
              </a:pPr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8666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D986C-29E2-4B98-B843-8249972EE92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6AF70-4AB9-425F-9E54-45F20D9A7EC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259D1-CC22-45E2-B883-6B06A355248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203BD-5ED4-49C4-8F1A-9642401B81D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CEB91-BFD5-4F0F-9FD9-453E91F41BC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1932-9E2A-4D1C-9DDF-D1C5DD548AD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0A0D4-FB79-476B-ADD9-F7F3C22E133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24CC-9DD1-4F24-BDA8-610429EAB6D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7803-DE77-4DA2-8E31-55BE31A66A2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53A71-834E-4B4C-A4B4-69676AEBE97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AE7B-D223-44C4-ADCE-58FF72927F2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76D6B-0810-4606-A7AD-8F37EF5C779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0149-7F89-47CB-92D4-BE55CA8E092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D3FF4-753D-4413-B632-EA8796F4F7A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fld id="{A7304C23-783B-453B-8383-0CC7F4DD3DB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99"/>
                </a:solidFill>
                <a:latin typeface="Script MT Bold" pitchFamily="66" charset="0"/>
              </a:rPr>
              <a:t>Préparation de l’Assemblée Générale d’approbation des comptes 2020</a:t>
            </a:r>
          </a:p>
          <a:p>
            <a:pPr eaLnBrk="1" hangingPunct="1"/>
            <a:r>
              <a:rPr lang="fr-FR" altLang="fr-FR" dirty="0">
                <a:solidFill>
                  <a:srgbClr val="000099"/>
                </a:solidFill>
                <a:latin typeface="Script MT Bold" pitchFamily="66" charset="0"/>
              </a:rPr>
              <a:t>- Juin 2021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4664"/>
            <a:ext cx="2880320" cy="2880320"/>
          </a:xfrm>
          <a:prstGeom prst="rect">
            <a:avLst/>
          </a:prstGeom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938" y="6242244"/>
            <a:ext cx="6224246" cy="615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l" eaLnBrk="1" hangingPunct="1"/>
            <a:r>
              <a:rPr lang="fr-FR" altLang="fr-FR" sz="800" kern="0" dirty="0" err="1" smtClean="0">
                <a:solidFill>
                  <a:srgbClr val="000099"/>
                </a:solidFill>
              </a:rPr>
              <a:t>v.2.0fp</a:t>
            </a:r>
            <a:r>
              <a:rPr lang="fr-FR" altLang="fr-FR" sz="800" kern="0" dirty="0" smtClean="0">
                <a:solidFill>
                  <a:srgbClr val="000099"/>
                </a:solidFill>
              </a:rPr>
              <a:t>-DLL </a:t>
            </a:r>
            <a:r>
              <a:rPr lang="fr-FR" altLang="fr-FR" sz="800" kern="0" dirty="0">
                <a:solidFill>
                  <a:srgbClr val="000099"/>
                </a:solidFill>
              </a:rPr>
              <a:t>du </a:t>
            </a:r>
            <a:r>
              <a:rPr lang="fr-FR" altLang="fr-FR" sz="800" kern="0" dirty="0" smtClean="0">
                <a:solidFill>
                  <a:srgbClr val="000099"/>
                </a:solidFill>
              </a:rPr>
              <a:t>12/04/2021</a:t>
            </a:r>
          </a:p>
          <a:p>
            <a:pPr algn="l" eaLnBrk="1" hangingPunct="1"/>
            <a:r>
              <a:rPr lang="fr-FR" altLang="fr-FR" sz="800" kern="0" dirty="0" smtClean="0">
                <a:solidFill>
                  <a:srgbClr val="000099"/>
                </a:solidFill>
              </a:rPr>
              <a:t>Auteurs: François PANDO, Trésorier -  email</a:t>
            </a:r>
            <a:r>
              <a:rPr lang="fr-FR" altLang="fr-FR" sz="800" kern="0" dirty="0">
                <a:solidFill>
                  <a:srgbClr val="000099"/>
                </a:solidFill>
              </a:rPr>
              <a:t>: </a:t>
            </a:r>
            <a:r>
              <a:rPr lang="fr-FR" altLang="fr-FR" sz="800" kern="0" dirty="0" err="1" smtClean="0">
                <a:solidFill>
                  <a:srgbClr val="000099"/>
                </a:solidFill>
              </a:rPr>
              <a:t>francois.pando@papillonsblancsdeparis.fr</a:t>
            </a:r>
            <a:endParaRPr lang="fr-FR" altLang="fr-FR" sz="800" kern="0" dirty="0" smtClean="0">
              <a:solidFill>
                <a:srgbClr val="000099"/>
              </a:solidFill>
            </a:endParaRPr>
          </a:p>
          <a:p>
            <a:pPr algn="l" eaLnBrk="1" hangingPunct="1"/>
            <a:r>
              <a:rPr lang="fr-FR" altLang="fr-FR" sz="800" kern="0" dirty="0" smtClean="0">
                <a:solidFill>
                  <a:srgbClr val="000099"/>
                </a:solidFill>
              </a:rPr>
              <a:t>&amp; </a:t>
            </a:r>
            <a:r>
              <a:rPr lang="fr-FR" altLang="fr-FR" sz="800" kern="0" dirty="0" err="1" smtClean="0">
                <a:solidFill>
                  <a:srgbClr val="000099"/>
                </a:solidFill>
              </a:rPr>
              <a:t>Délali</a:t>
            </a:r>
            <a:r>
              <a:rPr lang="fr-FR" altLang="fr-FR" sz="800" kern="0" dirty="0" smtClean="0">
                <a:solidFill>
                  <a:srgbClr val="000099"/>
                </a:solidFill>
              </a:rPr>
              <a:t> LYS, Expertise comptable </a:t>
            </a:r>
            <a:r>
              <a:rPr lang="fr-FR" altLang="fr-FR" sz="800" kern="0" dirty="0" err="1" smtClean="0">
                <a:solidFill>
                  <a:srgbClr val="000099"/>
                </a:solidFill>
              </a:rPr>
              <a:t>BAKERTILLY</a:t>
            </a:r>
            <a:r>
              <a:rPr lang="fr-FR" altLang="fr-FR" sz="800" kern="0" dirty="0" smtClean="0">
                <a:solidFill>
                  <a:srgbClr val="000099"/>
                </a:solidFill>
              </a:rPr>
              <a:t> </a:t>
            </a:r>
            <a:r>
              <a:rPr lang="fr-FR" altLang="fr-FR" sz="800" kern="0" dirty="0">
                <a:solidFill>
                  <a:srgbClr val="000099"/>
                </a:solidFill>
              </a:rPr>
              <a:t>-  email:  </a:t>
            </a:r>
            <a:r>
              <a:rPr lang="fr-FR" altLang="fr-FR" sz="800" kern="0" dirty="0" err="1">
                <a:solidFill>
                  <a:srgbClr val="000099"/>
                </a:solidFill>
              </a:rPr>
              <a:t>delali.lys@bakertillystrego.com</a:t>
            </a:r>
            <a:r>
              <a:rPr lang="fr-FR" altLang="fr-FR" sz="800" kern="0" dirty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352928" cy="5328592"/>
          </a:xfrm>
        </p:spPr>
        <p:txBody>
          <a:bodyPr/>
          <a:lstStyle/>
          <a:p>
            <a:pPr marL="342900" lvl="1" indent="-342900">
              <a:spcAft>
                <a:spcPts val="0"/>
              </a:spcAft>
              <a:buChar char="•"/>
            </a:pPr>
            <a:r>
              <a:rPr lang="fr-FR" sz="2200" kern="1200" dirty="0">
                <a:solidFill>
                  <a:srgbClr val="000099"/>
                </a:solidFill>
                <a:ea typeface="+mn-ea"/>
              </a:rPr>
              <a:t>L’association avait souscrit en mars 2019 un emprunt bancaire de 50 K€ auprès de la Société Générale (Encours de 42 k€ au </a:t>
            </a:r>
            <a:r>
              <a:rPr lang="fr-FR" sz="2200" kern="1200" dirty="0" smtClean="0">
                <a:solidFill>
                  <a:srgbClr val="000099"/>
                </a:solidFill>
                <a:ea typeface="+mn-ea"/>
              </a:rPr>
              <a:t>31/12/2020).</a:t>
            </a:r>
            <a:endParaRPr lang="fr-FR" sz="2200" kern="1200" dirty="0">
              <a:solidFill>
                <a:srgbClr val="000099"/>
              </a:solidFill>
              <a:ea typeface="+mn-ea"/>
            </a:endParaRPr>
          </a:p>
          <a:p>
            <a:pPr marL="342900" lvl="1" indent="-342900">
              <a:spcAft>
                <a:spcPts val="0"/>
              </a:spcAft>
              <a:buChar char="•"/>
            </a:pPr>
            <a:r>
              <a:rPr lang="fr-FR" sz="2400" kern="1200" dirty="0">
                <a:solidFill>
                  <a:srgbClr val="000099"/>
                </a:solidFill>
                <a:ea typeface="+mn-ea"/>
              </a:rPr>
              <a:t>Les dettes fiscales et sociales de  183 k€  contre 117 k€ en 2019 en forte augmentation  de 57%, comprennent notamment :</a:t>
            </a: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kern="1200" dirty="0">
                <a:solidFill>
                  <a:srgbClr val="000099"/>
                </a:solidFill>
                <a:ea typeface="+mn-ea"/>
              </a:rPr>
              <a:t>des rémunérations dues au personnel pour 18 k€ (dont 4 k€ de provisions pour congés à payer)</a:t>
            </a: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de-DE" sz="1800" kern="1200" dirty="0">
                <a:solidFill>
                  <a:srgbClr val="000099"/>
                </a:solidFill>
                <a:ea typeface="+mn-ea"/>
              </a:rPr>
              <a:t>des dettes sociales </a:t>
            </a:r>
            <a:r>
              <a:rPr lang="de-DE" sz="1800" kern="1200" dirty="0" err="1">
                <a:solidFill>
                  <a:srgbClr val="000099"/>
                </a:solidFill>
                <a:ea typeface="+mn-ea"/>
              </a:rPr>
              <a:t>pour</a:t>
            </a:r>
            <a:r>
              <a:rPr lang="de-DE" sz="1800" kern="1200" dirty="0">
                <a:solidFill>
                  <a:srgbClr val="000099"/>
                </a:solidFill>
                <a:ea typeface="+mn-ea"/>
              </a:rPr>
              <a:t> 45 k€,</a:t>
            </a:r>
            <a:endParaRPr lang="fr-FR" sz="1800" kern="1200" dirty="0">
              <a:solidFill>
                <a:srgbClr val="000099"/>
              </a:solidFill>
              <a:ea typeface="+mn-ea"/>
            </a:endParaRP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kern="1200" dirty="0">
                <a:solidFill>
                  <a:srgbClr val="000099"/>
                </a:solidFill>
                <a:ea typeface="+mn-ea"/>
              </a:rPr>
              <a:t>un impôt sur les revenus fonciers de 108 k€ contre 68 k€ en 2019, à verser en mai 2021.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260648"/>
            <a:ext cx="5105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</a:t>
            </a:r>
            <a:r>
              <a:rPr lang="fr-FR" altLang="fr-FR" sz="2400" b="1" u="sng" dirty="0" smtClean="0">
                <a:solidFill>
                  <a:srgbClr val="000099"/>
                </a:solidFill>
              </a:rPr>
              <a:t>PASSIF</a:t>
            </a:r>
            <a:endParaRPr lang="fr-FR" altLang="fr-FR" sz="3400" u="sng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5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-9427"/>
            <a:ext cx="8100392" cy="1124744"/>
          </a:xfrm>
        </p:spPr>
        <p:txBody>
          <a:bodyPr/>
          <a:lstStyle/>
          <a:p>
            <a:pPr eaLnBrk="1" hangingPunct="1"/>
            <a:r>
              <a:rPr lang="fr-FR" altLang="fr-FR" sz="3000" b="1" u="sng" dirty="0">
                <a:solidFill>
                  <a:srgbClr val="000099"/>
                </a:solidFill>
              </a:rPr>
              <a:t>Activité de l’Association : Compte de Résultat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31100" t="10801" r="31888" b="16400"/>
          <a:stretch/>
        </p:blipFill>
        <p:spPr>
          <a:xfrm>
            <a:off x="1624111" y="836712"/>
            <a:ext cx="5336901" cy="590465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1100" t="85000" r="59450" b="3801"/>
          <a:stretch/>
        </p:blipFill>
        <p:spPr>
          <a:xfrm>
            <a:off x="7681168" y="870992"/>
            <a:ext cx="864096" cy="57606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6876380" y="1801096"/>
            <a:ext cx="2223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800" dirty="0" smtClean="0"/>
              <a:t>Extrait - </a:t>
            </a:r>
          </a:p>
          <a:p>
            <a:pPr algn="ctr"/>
            <a:r>
              <a:rPr lang="fr-FR" sz="1800" dirty="0" smtClean="0"/>
              <a:t>Se reporter à la</a:t>
            </a:r>
          </a:p>
          <a:p>
            <a:pPr algn="ctr"/>
            <a:r>
              <a:rPr lang="fr-FR" sz="1800" dirty="0" smtClean="0"/>
              <a:t>Brochure</a:t>
            </a:r>
          </a:p>
          <a:p>
            <a:pPr algn="ctr"/>
            <a:r>
              <a:rPr lang="fr-FR" sz="1800" dirty="0" smtClean="0"/>
              <a:t>« Etats Financiers »</a:t>
            </a:r>
            <a:endParaRPr lang="fr-FR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0"/>
            <a:ext cx="6264696" cy="1340768"/>
          </a:xfrm>
        </p:spPr>
        <p:txBody>
          <a:bodyPr/>
          <a:lstStyle/>
          <a:p>
            <a:pPr eaLnBrk="1" hangingPunct="1"/>
            <a:r>
              <a:rPr lang="fr-FR" altLang="fr-FR" sz="3000" b="1" u="sng" dirty="0">
                <a:solidFill>
                  <a:srgbClr val="000099"/>
                </a:solidFill>
              </a:rPr>
              <a:t>Activité de l’Association</a:t>
            </a:r>
            <a:r>
              <a:rPr lang="fr-FR" altLang="fr-FR" sz="3000" b="1" dirty="0">
                <a:solidFill>
                  <a:srgbClr val="000099"/>
                </a:solidFill>
              </a:rPr>
              <a:t> </a:t>
            </a:r>
            <a:br>
              <a:rPr lang="fr-FR" altLang="fr-FR" sz="3000" b="1" dirty="0">
                <a:solidFill>
                  <a:srgbClr val="000099"/>
                </a:solidFill>
              </a:rPr>
            </a:br>
            <a:r>
              <a:rPr lang="fr-FR" altLang="fr-FR" sz="3000" b="1" u="sng" dirty="0">
                <a:solidFill>
                  <a:srgbClr val="000099"/>
                </a:solidFill>
              </a:rPr>
              <a:t>Compte de Résultat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484784"/>
            <a:ext cx="8062664" cy="496855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2000" kern="1200" dirty="0">
                <a:solidFill>
                  <a:srgbClr val="000099"/>
                </a:solidFill>
              </a:rPr>
              <a:t>Les </a:t>
            </a:r>
            <a:r>
              <a:rPr lang="fr-FR" sz="2000" b="1" kern="1200" dirty="0">
                <a:solidFill>
                  <a:srgbClr val="000099"/>
                </a:solidFill>
              </a:rPr>
              <a:t>produits d'exploitation</a:t>
            </a:r>
            <a:r>
              <a:rPr lang="fr-FR" sz="2000" kern="1200" dirty="0">
                <a:solidFill>
                  <a:srgbClr val="000099"/>
                </a:solidFill>
              </a:rPr>
              <a:t> au 31 décembre 2020 s’établissent à                         886 k€ contre 804 k€ en 2019 (en hausse de 82 k€).</a:t>
            </a:r>
          </a:p>
          <a:p>
            <a:pPr marL="361950" indent="0" algn="just">
              <a:spcAft>
                <a:spcPts val="0"/>
              </a:spcAft>
              <a:buNone/>
            </a:pPr>
            <a:r>
              <a:rPr lang="fr-FR" sz="2000" kern="1200" dirty="0">
                <a:solidFill>
                  <a:srgbClr val="000099"/>
                </a:solidFill>
              </a:rPr>
              <a:t>Ils comprennent :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000" kern="1200" dirty="0">
                <a:solidFill>
                  <a:srgbClr val="000099"/>
                </a:solidFill>
              </a:rPr>
              <a:t>pour 585 k€ de produits des Papillons Blancs (ressources au titre des </a:t>
            </a:r>
            <a:r>
              <a:rPr lang="fr-FR" sz="2000" b="1" kern="1200" dirty="0">
                <a:solidFill>
                  <a:srgbClr val="000099"/>
                </a:solidFill>
              </a:rPr>
              <a:t>loyers</a:t>
            </a:r>
            <a:r>
              <a:rPr lang="fr-FR" sz="2000" kern="1200" dirty="0">
                <a:solidFill>
                  <a:srgbClr val="000099"/>
                </a:solidFill>
              </a:rPr>
              <a:t> en hausse de 83 k€ par rapport à 2019 dont 97 k€ relatif au loyer de Nanterre)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000" kern="1200" dirty="0">
                <a:solidFill>
                  <a:srgbClr val="000099"/>
                </a:solidFill>
              </a:rPr>
              <a:t>pour 63 k€ de </a:t>
            </a:r>
            <a:r>
              <a:rPr lang="fr-FR" sz="2000" b="1" kern="1200" dirty="0">
                <a:solidFill>
                  <a:srgbClr val="000099"/>
                </a:solidFill>
              </a:rPr>
              <a:t>dons</a:t>
            </a:r>
            <a:r>
              <a:rPr lang="fr-FR" sz="2000" kern="1200" dirty="0">
                <a:solidFill>
                  <a:srgbClr val="000099"/>
                </a:solidFill>
              </a:rPr>
              <a:t> en baisse de 40 k€ (103 k€ en 2019) qui s’explique essentiellement par 67 k€ de dons reçus pour les 70 ans de l’association en 2019)</a:t>
            </a:r>
          </a:p>
          <a:p>
            <a:pPr marL="715963" indent="-354013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000" kern="1200" dirty="0">
                <a:solidFill>
                  <a:srgbClr val="000099"/>
                </a:solidFill>
              </a:rPr>
              <a:t>pour 70 k€ de </a:t>
            </a:r>
            <a:r>
              <a:rPr lang="fr-FR" sz="2000" b="1" kern="1200" dirty="0">
                <a:solidFill>
                  <a:srgbClr val="000099"/>
                </a:solidFill>
              </a:rPr>
              <a:t>cotisations</a:t>
            </a:r>
            <a:r>
              <a:rPr lang="fr-FR" sz="2000" kern="1200" dirty="0">
                <a:solidFill>
                  <a:srgbClr val="000099"/>
                </a:solidFill>
              </a:rPr>
              <a:t> membres (62 k€ en 2019)</a:t>
            </a:r>
          </a:p>
          <a:p>
            <a:pPr marL="715963" indent="-354013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fr-FR" sz="2000" kern="1200" dirty="0">
                <a:solidFill>
                  <a:srgbClr val="000099"/>
                </a:solidFill>
              </a:rPr>
              <a:t>Des </a:t>
            </a:r>
            <a:r>
              <a:rPr lang="fr-FR" sz="2000" b="1" kern="1200" dirty="0">
                <a:solidFill>
                  <a:srgbClr val="000099"/>
                </a:solidFill>
              </a:rPr>
              <a:t>reprises de fonds dédiés</a:t>
            </a:r>
            <a:r>
              <a:rPr lang="fr-FR" sz="2000" kern="1200" dirty="0">
                <a:solidFill>
                  <a:srgbClr val="000099"/>
                </a:solidFill>
              </a:rPr>
              <a:t> comptabilisés pour 40 k€ en produits d’exploitation (35 k€ en 2019 non compris dans les produits d’exploitation). </a:t>
            </a:r>
          </a:p>
        </p:txBody>
      </p:sp>
    </p:spTree>
    <p:extLst>
      <p:ext uri="{BB962C8B-B14F-4D97-AF65-F5344CB8AC3E}">
        <p14:creationId xmlns:p14="http://schemas.microsoft.com/office/powerpoint/2010/main" val="154861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090" y="1700808"/>
            <a:ext cx="8423820" cy="4255009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2400" kern="1200" dirty="0">
                <a:solidFill>
                  <a:srgbClr val="000099"/>
                </a:solidFill>
              </a:rPr>
              <a:t>Les </a:t>
            </a:r>
            <a:r>
              <a:rPr lang="fr-FR" sz="2400" b="1" kern="1200" dirty="0">
                <a:solidFill>
                  <a:srgbClr val="000099"/>
                </a:solidFill>
              </a:rPr>
              <a:t>charges d’exploitation</a:t>
            </a:r>
            <a:r>
              <a:rPr lang="fr-FR" sz="2400" kern="1200" dirty="0">
                <a:solidFill>
                  <a:srgbClr val="000099"/>
                </a:solidFill>
              </a:rPr>
              <a:t> sont de 791 k€ en baisse de </a:t>
            </a:r>
            <a:r>
              <a:rPr lang="fr-FR" sz="2400" kern="1200" dirty="0" err="1">
                <a:solidFill>
                  <a:srgbClr val="000099"/>
                </a:solidFill>
              </a:rPr>
              <a:t>100k</a:t>
            </a:r>
            <a:r>
              <a:rPr lang="fr-FR" sz="2400" kern="1200" dirty="0">
                <a:solidFill>
                  <a:srgbClr val="000099"/>
                </a:solidFill>
              </a:rPr>
              <a:t>€ (</a:t>
            </a:r>
            <a:r>
              <a:rPr lang="fr-FR" sz="2400" kern="1200" dirty="0" err="1">
                <a:solidFill>
                  <a:srgbClr val="000099"/>
                </a:solidFill>
              </a:rPr>
              <a:t>890k</a:t>
            </a:r>
            <a:r>
              <a:rPr lang="fr-FR" sz="2400" kern="1200" dirty="0">
                <a:solidFill>
                  <a:srgbClr val="000099"/>
                </a:solidFill>
              </a:rPr>
              <a:t>€ en 2019). </a:t>
            </a:r>
          </a:p>
          <a:p>
            <a:pPr algn="just">
              <a:spcAft>
                <a:spcPts val="0"/>
              </a:spcAft>
            </a:pPr>
            <a:r>
              <a:rPr lang="fr-FR" sz="2400" kern="1200" dirty="0">
                <a:solidFill>
                  <a:srgbClr val="000099"/>
                </a:solidFill>
              </a:rPr>
              <a:t>Les variations significatives concernent : </a:t>
            </a:r>
          </a:p>
          <a:p>
            <a:pPr lvl="1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kern="1200" dirty="0">
                <a:solidFill>
                  <a:srgbClr val="000099"/>
                </a:solidFill>
              </a:rPr>
              <a:t>- </a:t>
            </a:r>
            <a:r>
              <a:rPr lang="fr-FR" sz="2000" kern="1200" dirty="0" err="1">
                <a:solidFill>
                  <a:srgbClr val="000099"/>
                </a:solidFill>
              </a:rPr>
              <a:t>85k</a:t>
            </a:r>
            <a:r>
              <a:rPr lang="fr-FR" sz="2000" kern="1200" dirty="0">
                <a:solidFill>
                  <a:srgbClr val="000099"/>
                </a:solidFill>
              </a:rPr>
              <a:t>€ de coût lié au </a:t>
            </a:r>
            <a:r>
              <a:rPr lang="fr-FR" sz="2000" kern="1200" dirty="0" smtClean="0">
                <a:solidFill>
                  <a:srgbClr val="000099"/>
                </a:solidFill>
              </a:rPr>
              <a:t>70</a:t>
            </a:r>
            <a:r>
              <a:rPr lang="fr-FR" sz="2000" kern="1200" baseline="30000" dirty="0" smtClean="0">
                <a:solidFill>
                  <a:srgbClr val="000099"/>
                </a:solidFill>
              </a:rPr>
              <a:t>ème</a:t>
            </a:r>
            <a:r>
              <a:rPr lang="fr-FR" sz="2000" kern="1200" dirty="0" smtClean="0">
                <a:solidFill>
                  <a:srgbClr val="000099"/>
                </a:solidFill>
              </a:rPr>
              <a:t> </a:t>
            </a:r>
            <a:r>
              <a:rPr lang="fr-FR" sz="2000" kern="1200" dirty="0">
                <a:solidFill>
                  <a:srgbClr val="000099"/>
                </a:solidFill>
              </a:rPr>
              <a:t>anniversaire de l’association</a:t>
            </a:r>
          </a:p>
          <a:p>
            <a:pPr lvl="1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kern="1200" dirty="0">
                <a:solidFill>
                  <a:srgbClr val="000099"/>
                </a:solidFill>
              </a:rPr>
              <a:t>Hausse des honoraires et du Personnel intérimaire : +</a:t>
            </a:r>
            <a:r>
              <a:rPr lang="fr-FR" sz="2000" kern="1200" dirty="0" err="1">
                <a:solidFill>
                  <a:srgbClr val="000099"/>
                </a:solidFill>
              </a:rPr>
              <a:t>30k</a:t>
            </a:r>
            <a:r>
              <a:rPr lang="fr-FR" sz="2000" kern="1200" dirty="0">
                <a:solidFill>
                  <a:srgbClr val="000099"/>
                </a:solidFill>
              </a:rPr>
              <a:t>€</a:t>
            </a:r>
          </a:p>
          <a:p>
            <a:pPr lvl="1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2000" kern="1200" dirty="0">
                <a:solidFill>
                  <a:srgbClr val="000099"/>
                </a:solidFill>
              </a:rPr>
              <a:t>Baisse de la masse salariale (charges sociales et fiscales comprises) de  </a:t>
            </a:r>
            <a:r>
              <a:rPr lang="fr-FR" sz="2000" kern="1200" dirty="0" err="1" smtClean="0">
                <a:solidFill>
                  <a:srgbClr val="000099"/>
                </a:solidFill>
              </a:rPr>
              <a:t>67k</a:t>
            </a:r>
            <a:r>
              <a:rPr lang="fr-FR" sz="2000" kern="1200" dirty="0">
                <a:solidFill>
                  <a:srgbClr val="000099"/>
                </a:solidFill>
              </a:rPr>
              <a:t>€ </a:t>
            </a:r>
            <a:r>
              <a:rPr lang="fr-FR" sz="2000" kern="1200" dirty="0" smtClean="0">
                <a:solidFill>
                  <a:srgbClr val="000099"/>
                </a:solidFill>
              </a:rPr>
              <a:t>(101 k</a:t>
            </a:r>
            <a:r>
              <a:rPr lang="fr-FR" sz="2000" kern="1200" dirty="0">
                <a:solidFill>
                  <a:srgbClr val="000099"/>
                </a:solidFill>
              </a:rPr>
              <a:t>€ après neutralisation des indemnités exceptionnelles versées sur l’exercice).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0"/>
            <a:ext cx="51054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000" b="1" u="sng" kern="0" dirty="0">
                <a:solidFill>
                  <a:srgbClr val="000099"/>
                </a:solidFill>
              </a:rPr>
              <a:t>Activité de l’Association</a:t>
            </a:r>
            <a:r>
              <a:rPr lang="fr-FR" altLang="fr-FR" sz="3000" b="1" kern="0" dirty="0">
                <a:solidFill>
                  <a:srgbClr val="000099"/>
                </a:solidFill>
              </a:rPr>
              <a:t> </a:t>
            </a:r>
            <a:r>
              <a:rPr lang="fr-FR" altLang="fr-FR" sz="3000" b="1" u="sng" kern="0" dirty="0">
                <a:solidFill>
                  <a:srgbClr val="000099"/>
                </a:solidFill>
              </a:rPr>
              <a:t>Compte de Résultat</a:t>
            </a:r>
          </a:p>
        </p:txBody>
      </p:sp>
    </p:spTree>
    <p:extLst>
      <p:ext uri="{BB962C8B-B14F-4D97-AF65-F5344CB8AC3E}">
        <p14:creationId xmlns:p14="http://schemas.microsoft.com/office/powerpoint/2010/main" val="318984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40768"/>
            <a:ext cx="7772400" cy="518457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fr-FR" sz="2000" kern="1200" dirty="0">
                <a:solidFill>
                  <a:srgbClr val="000099"/>
                </a:solidFill>
              </a:rPr>
              <a:t>Le </a:t>
            </a:r>
            <a:r>
              <a:rPr lang="fr-FR" sz="2000" b="1" kern="1200" dirty="0">
                <a:solidFill>
                  <a:srgbClr val="000099"/>
                </a:solidFill>
              </a:rPr>
              <a:t>résultat d’exploitation</a:t>
            </a:r>
            <a:r>
              <a:rPr lang="fr-FR" sz="2000" kern="1200" dirty="0">
                <a:solidFill>
                  <a:srgbClr val="000099"/>
                </a:solidFill>
              </a:rPr>
              <a:t>  est excédentaire à 95 k€ (il était déficitaire à -86 k€ en 2019):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kern="1200" dirty="0">
                <a:solidFill>
                  <a:srgbClr val="000099"/>
                </a:solidFill>
                <a:ea typeface="+mn-ea"/>
              </a:rPr>
              <a:t>Hausse des produits d’exploitation de 42 k€ couplée à une baisse de 100 k€ des charges d’exploitation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kern="1200" dirty="0">
                <a:solidFill>
                  <a:srgbClr val="000099"/>
                </a:solidFill>
                <a:ea typeface="+mn-ea"/>
              </a:rPr>
              <a:t> Impact du changement de comptabilisation des reprises sur fonds dédiés : 40 k€ en produits d’exploitation sur 2020 (35 k€  en 2019 non compris dans les produits d’exploitation)</a:t>
            </a:r>
          </a:p>
          <a:p>
            <a:pPr>
              <a:spcAft>
                <a:spcPts val="600"/>
              </a:spcAft>
            </a:pPr>
            <a:r>
              <a:rPr lang="fr-FR" sz="2000" kern="1200" dirty="0">
                <a:solidFill>
                  <a:srgbClr val="000099"/>
                </a:solidFill>
              </a:rPr>
              <a:t>Le résultat exceptionnel est excédentaire de 12 k€ (il était exceptionnellement de 3 677 k€ en 2019 du fait de l’opération de Nanterre)</a:t>
            </a:r>
          </a:p>
          <a:p>
            <a:pPr>
              <a:spcAft>
                <a:spcPts val="0"/>
              </a:spcAft>
            </a:pPr>
            <a:r>
              <a:rPr lang="fr-FR" sz="2000" b="1" kern="1200" dirty="0">
                <a:solidFill>
                  <a:srgbClr val="000099"/>
                </a:solidFill>
              </a:rPr>
              <a:t>Le résultat de l’exercice 2020 est un résultat faiblement positif de </a:t>
            </a:r>
            <a:r>
              <a:rPr lang="fr-FR" sz="2000" b="1" kern="1200" dirty="0" err="1" smtClean="0">
                <a:solidFill>
                  <a:srgbClr val="000099"/>
                </a:solidFill>
              </a:rPr>
              <a:t>9k</a:t>
            </a:r>
            <a:r>
              <a:rPr lang="fr-FR" sz="2000" b="1" kern="1200" dirty="0">
                <a:solidFill>
                  <a:srgbClr val="000099"/>
                </a:solidFill>
              </a:rPr>
              <a:t>€ au lieu de 3 560 k€ en 2019 (mais à </a:t>
            </a:r>
            <a:r>
              <a:rPr lang="fr-FR" sz="2400" b="1" kern="1200" dirty="0">
                <a:solidFill>
                  <a:srgbClr val="000099"/>
                </a:solidFill>
              </a:rPr>
              <a:t>-</a:t>
            </a:r>
            <a:r>
              <a:rPr lang="fr-FR" sz="2000" b="1" kern="1200" dirty="0">
                <a:solidFill>
                  <a:srgbClr val="000099"/>
                </a:solidFill>
              </a:rPr>
              <a:t>80 k€ en 2019 si on enlevait l’effet Nanterre).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0"/>
            <a:ext cx="51054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000" b="1" u="sng" kern="0" dirty="0">
                <a:solidFill>
                  <a:srgbClr val="000099"/>
                </a:solidFill>
              </a:rPr>
              <a:t>Activité de l’Association</a:t>
            </a:r>
            <a:r>
              <a:rPr lang="fr-FR" altLang="fr-FR" sz="3000" b="1" kern="0" dirty="0">
                <a:solidFill>
                  <a:srgbClr val="000099"/>
                </a:solidFill>
              </a:rPr>
              <a:t> </a:t>
            </a:r>
            <a:r>
              <a:rPr lang="fr-FR" altLang="fr-FR" sz="3000" b="1" u="sng" kern="0" dirty="0">
                <a:solidFill>
                  <a:srgbClr val="000099"/>
                </a:solidFill>
              </a:rPr>
              <a:t>Compte de Résultat</a:t>
            </a:r>
          </a:p>
        </p:txBody>
      </p:sp>
    </p:spTree>
    <p:extLst>
      <p:ext uri="{BB962C8B-B14F-4D97-AF65-F5344CB8AC3E}">
        <p14:creationId xmlns:p14="http://schemas.microsoft.com/office/powerpoint/2010/main" val="4010895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0"/>
            <a:ext cx="51054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000" b="1" u="sng" kern="0" dirty="0">
                <a:solidFill>
                  <a:srgbClr val="000099"/>
                </a:solidFill>
              </a:rPr>
              <a:t>Activité de l’Association</a:t>
            </a:r>
            <a:r>
              <a:rPr lang="fr-FR" altLang="fr-FR" sz="3000" b="1" kern="0" dirty="0">
                <a:solidFill>
                  <a:srgbClr val="000099"/>
                </a:solidFill>
              </a:rPr>
              <a:t> </a:t>
            </a:r>
            <a:r>
              <a:rPr lang="fr-FR" altLang="fr-FR" sz="3000" b="1" u="sng" kern="0" dirty="0">
                <a:solidFill>
                  <a:srgbClr val="000099"/>
                </a:solidFill>
              </a:rPr>
              <a:t>Compte de Résultat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3"/>
          <a:srcRect l="16926" t="38799" r="34250" b="9401"/>
          <a:stretch/>
        </p:blipFill>
        <p:spPr>
          <a:xfrm>
            <a:off x="1066253" y="2346649"/>
            <a:ext cx="7465071" cy="4454962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12676" y="1373243"/>
            <a:ext cx="81357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spcAft>
                <a:spcPts val="0"/>
              </a:spcAft>
            </a:pPr>
            <a:r>
              <a:rPr lang="fr-FR" sz="1800" b="1" dirty="0">
                <a:solidFill>
                  <a:srgbClr val="000099"/>
                </a:solidFill>
              </a:rPr>
              <a:t>Le bénévolat </a:t>
            </a:r>
            <a:r>
              <a:rPr lang="fr-FR" sz="1800" dirty="0">
                <a:solidFill>
                  <a:srgbClr val="000099"/>
                </a:solidFill>
              </a:rPr>
              <a:t>a représenté l’équivalent de </a:t>
            </a:r>
            <a:r>
              <a:rPr lang="fr-FR" sz="1800" b="1" dirty="0">
                <a:solidFill>
                  <a:srgbClr val="000099"/>
                </a:solidFill>
              </a:rPr>
              <a:t>6,2 salariés </a:t>
            </a:r>
            <a:r>
              <a:rPr lang="fr-FR" sz="1800" b="1" dirty="0" err="1">
                <a:solidFill>
                  <a:srgbClr val="000099"/>
                </a:solidFill>
              </a:rPr>
              <a:t>ETP</a:t>
            </a:r>
            <a:r>
              <a:rPr lang="fr-FR" sz="1800" b="1" dirty="0">
                <a:solidFill>
                  <a:srgbClr val="000099"/>
                </a:solidFill>
              </a:rPr>
              <a:t> </a:t>
            </a:r>
            <a:r>
              <a:rPr lang="fr-FR" sz="1800" dirty="0">
                <a:solidFill>
                  <a:srgbClr val="000099"/>
                </a:solidFill>
              </a:rPr>
              <a:t>(hors temps statutaires des administrateurs,..) dont une part dédiée en 2020 à la compensation des départs de certains salariés et des transitions assurées au Siège.</a:t>
            </a:r>
          </a:p>
        </p:txBody>
      </p:sp>
    </p:spTree>
    <p:extLst>
      <p:ext uri="{BB962C8B-B14F-4D97-AF65-F5344CB8AC3E}">
        <p14:creationId xmlns:p14="http://schemas.microsoft.com/office/powerpoint/2010/main" val="108637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99"/>
                </a:solidFill>
                <a:latin typeface="Script MT Bold" pitchFamily="66" charset="0"/>
              </a:rPr>
              <a:t>Je vous remercie de votre attention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2400" y="3860800"/>
            <a:ext cx="6400800" cy="1752600"/>
          </a:xfrm>
        </p:spPr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99"/>
                </a:solidFill>
                <a:latin typeface="Script MT Bold" pitchFamily="66" charset="0"/>
              </a:rPr>
              <a:t>Souhaitez-vous quelques éclaircissements 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80" y="44624"/>
            <a:ext cx="722809" cy="14574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80728"/>
            <a:ext cx="7772400" cy="1828800"/>
          </a:xfrm>
        </p:spPr>
        <p:txBody>
          <a:bodyPr/>
          <a:lstStyle/>
          <a:p>
            <a:pPr eaLnBrk="1" hangingPunct="1"/>
            <a:r>
              <a:rPr lang="fr-FR" altLang="fr-FR" sz="6000" dirty="0">
                <a:solidFill>
                  <a:srgbClr val="000099"/>
                </a:solidFill>
              </a:rPr>
              <a:t>RAPPORT FINANCIER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84984"/>
            <a:ext cx="6400800" cy="1752600"/>
          </a:xfrm>
        </p:spPr>
        <p:txBody>
          <a:bodyPr/>
          <a:lstStyle/>
          <a:p>
            <a:pPr eaLnBrk="1" hangingPunct="1"/>
            <a:r>
              <a:rPr lang="fr-FR" altLang="fr-FR" dirty="0">
                <a:solidFill>
                  <a:srgbClr val="000099"/>
                </a:solidFill>
              </a:rPr>
              <a:t>Exercice </a:t>
            </a:r>
            <a:r>
              <a:rPr lang="fr-FR" altLang="fr-FR" dirty="0" smtClean="0">
                <a:solidFill>
                  <a:srgbClr val="000099"/>
                </a:solidFill>
              </a:rPr>
              <a:t>du</a:t>
            </a:r>
          </a:p>
          <a:p>
            <a:pPr eaLnBrk="1" hangingPunct="1"/>
            <a:r>
              <a:rPr lang="fr-FR" altLang="fr-FR" dirty="0" smtClean="0">
                <a:solidFill>
                  <a:srgbClr val="000099"/>
                </a:solidFill>
              </a:rPr>
              <a:t>1</a:t>
            </a:r>
            <a:r>
              <a:rPr lang="fr-FR" altLang="fr-FR" baseline="30000" dirty="0" smtClean="0">
                <a:solidFill>
                  <a:srgbClr val="000099"/>
                </a:solidFill>
              </a:rPr>
              <a:t>er</a:t>
            </a:r>
            <a:r>
              <a:rPr lang="fr-FR" altLang="fr-FR" dirty="0" smtClean="0">
                <a:solidFill>
                  <a:srgbClr val="000099"/>
                </a:solidFill>
              </a:rPr>
              <a:t> </a:t>
            </a:r>
            <a:r>
              <a:rPr lang="fr-FR" altLang="fr-FR" dirty="0">
                <a:solidFill>
                  <a:srgbClr val="000099"/>
                </a:solidFill>
              </a:rPr>
              <a:t>janvier </a:t>
            </a:r>
            <a:r>
              <a:rPr lang="fr-FR" altLang="fr-FR" dirty="0" smtClean="0">
                <a:solidFill>
                  <a:srgbClr val="000099"/>
                </a:solidFill>
              </a:rPr>
              <a:t>au  </a:t>
            </a:r>
            <a:r>
              <a:rPr lang="fr-FR" altLang="fr-FR" dirty="0">
                <a:solidFill>
                  <a:srgbClr val="000099"/>
                </a:solidFill>
              </a:rPr>
              <a:t>31 décembre 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16632"/>
            <a:ext cx="6635750" cy="1656605"/>
          </a:xfrm>
        </p:spPr>
        <p:txBody>
          <a:bodyPr/>
          <a:lstStyle/>
          <a:p>
            <a:pPr algn="just" eaLnBrk="1" hangingPunct="1"/>
            <a:r>
              <a:rPr lang="fr-FR" altLang="fr-FR" sz="4000" b="1" dirty="0">
                <a:solidFill>
                  <a:srgbClr val="000099"/>
                </a:solidFill>
              </a:rPr>
              <a:t>L’année 2020 a été marquée par les éléments suivants :</a:t>
            </a:r>
          </a:p>
        </p:txBody>
      </p:sp>
      <p:sp>
        <p:nvSpPr>
          <p:cNvPr id="11267" name="Rectangle 3"/>
          <p:cNvSpPr txBox="1">
            <a:spLocks noChangeArrowheads="1"/>
          </p:cNvSpPr>
          <p:nvPr/>
        </p:nvSpPr>
        <p:spPr bwMode="auto">
          <a:xfrm>
            <a:off x="683568" y="1906690"/>
            <a:ext cx="8136904" cy="4762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1pPr>
            <a:lvl2pPr marL="742950" indent="-285750" eaLnBrk="0" hangingPunct="0"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2pPr>
            <a:lvl3pPr marL="1143000" indent="-228600" eaLnBrk="0" hangingPunct="0"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3pPr>
            <a:lvl4pPr marL="1600200" indent="-228600" eaLnBrk="0" hangingPunct="0"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4pPr>
            <a:lvl5pPr marL="2057400" indent="-228600" eaLnBrk="0" hangingPunct="0"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15975" algn="l"/>
              </a:tabLst>
              <a:defRPr sz="3200">
                <a:solidFill>
                  <a:schemeClr val="tx1"/>
                </a:solidFill>
                <a:latin typeface="Arial" charset="0"/>
                <a:cs typeface="Times New Roman" pitchFamily="18" charset="0"/>
              </a:defRPr>
            </a:lvl9pPr>
          </a:lstStyle>
          <a:p>
            <a:pPr marL="533400" indent="-533400" algn="just">
              <a:spcAft>
                <a:spcPts val="0"/>
              </a:spcAft>
              <a:buFont typeface="Symbol"/>
              <a:buChar char=""/>
              <a:tabLst>
                <a:tab pos="817245" algn="l"/>
              </a:tabLst>
            </a:pP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 globalisation de la comptabilité du Siège avec ses Sections</a:t>
            </a:r>
          </a:p>
          <a:p>
            <a:pPr marL="533400" indent="-533400" algn="just">
              <a:spcAft>
                <a:spcPts val="0"/>
              </a:spcAft>
              <a:buFont typeface="Symbol"/>
              <a:buChar char=""/>
              <a:tabLst>
                <a:tab pos="817245" algn="l"/>
              </a:tabLst>
            </a:pP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L’impact inédit de la pandémie </a:t>
            </a:r>
            <a:r>
              <a:rPr lang="fr-FR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Covid</a:t>
            </a: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-19 sur nos </a:t>
            </a:r>
            <a:r>
              <a:rPr lang="fr-FR" sz="2400" dirty="0" smtClean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activités</a:t>
            </a:r>
          </a:p>
          <a:p>
            <a:pPr marL="533400" indent="-533400" algn="just">
              <a:spcAft>
                <a:spcPts val="0"/>
              </a:spcAft>
              <a:buFont typeface="Symbol"/>
              <a:buChar char=""/>
              <a:tabLst>
                <a:tab pos="817245" algn="l"/>
              </a:tabLst>
            </a:pPr>
            <a:endParaRPr lang="fr-FR" sz="2400" dirty="0">
              <a:solidFill>
                <a:schemeClr val="accent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3400" lvl="0" indent="-533400" algn="just">
              <a:spcAft>
                <a:spcPts val="0"/>
              </a:spcAft>
              <a:buFont typeface="Symbol"/>
              <a:buChar char=""/>
              <a:tabLst>
                <a:tab pos="817245" algn="l"/>
              </a:tabLst>
            </a:pP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 bouleversement de nos fonctions centrales suite aux nombreux départs de personnel, reprises partiellement par du bénévolat, aujourd’hui comptabilisé pour la 1</a:t>
            </a:r>
            <a:r>
              <a:rPr lang="fr-FR" sz="2400" baseline="300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ère</a:t>
            </a: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fois selon le règlement </a:t>
            </a:r>
            <a:r>
              <a:rPr lang="fr-FR" sz="2400" dirty="0" err="1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n°2018-06</a:t>
            </a: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du 5/12/2018 de l’ANC</a:t>
            </a:r>
          </a:p>
          <a:p>
            <a:pPr>
              <a:spcAft>
                <a:spcPts val="0"/>
              </a:spcAft>
            </a:pPr>
            <a:r>
              <a:rPr lang="fr-FR" sz="2400" dirty="0">
                <a:solidFill>
                  <a:schemeClr val="accent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R="269240" algn="just">
              <a:spcAft>
                <a:spcPts val="0"/>
              </a:spcAft>
            </a:pPr>
            <a:endParaRPr lang="fr-FR" sz="1050" dirty="0">
              <a:effectLst/>
              <a:latin typeface="Times New Roman"/>
              <a:ea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9" y="476250"/>
            <a:ext cx="7056784" cy="1143000"/>
          </a:xfrm>
        </p:spPr>
        <p:txBody>
          <a:bodyPr/>
          <a:lstStyle/>
          <a:p>
            <a:pPr algn="just" eaLnBrk="1" hangingPunct="1"/>
            <a:r>
              <a:rPr lang="fr-FR" altLang="fr-FR" b="1" dirty="0">
                <a:solidFill>
                  <a:srgbClr val="000099"/>
                </a:solidFill>
              </a:rPr>
              <a:t>Les états financiers qui vous sont présentés englobent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2" y="2205038"/>
            <a:ext cx="7992243" cy="4248150"/>
          </a:xfrm>
        </p:spPr>
        <p:txBody>
          <a:bodyPr/>
          <a:lstStyle/>
          <a:p>
            <a:pPr eaLnBrk="1" hangingPunct="1"/>
            <a:r>
              <a:rPr lang="fr-FR" altLang="fr-FR" sz="2400" dirty="0">
                <a:solidFill>
                  <a:srgbClr val="000099"/>
                </a:solidFill>
              </a:rPr>
              <a:t>L’activité de l’association :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000099"/>
                </a:solidFill>
              </a:rPr>
              <a:t>La crise sanitaire</a:t>
            </a:r>
            <a:r>
              <a:rPr lang="fr-FR" altLang="fr-FR" sz="2000" dirty="0">
                <a:solidFill>
                  <a:srgbClr val="000099"/>
                </a:solidFill>
              </a:rPr>
              <a:t> liée au </a:t>
            </a:r>
            <a:r>
              <a:rPr lang="fr-FR" altLang="fr-FR" sz="2000" dirty="0" err="1">
                <a:solidFill>
                  <a:srgbClr val="000099"/>
                </a:solidFill>
              </a:rPr>
              <a:t>COVID</a:t>
            </a:r>
            <a:r>
              <a:rPr lang="fr-FR" altLang="fr-FR" sz="2000" dirty="0">
                <a:solidFill>
                  <a:srgbClr val="000099"/>
                </a:solidFill>
              </a:rPr>
              <a:t>-19 a obligé l’association à interrompre toutes ses activités du 17 mars au 1er mai et à organiser les ateliers « loisirs » en tenant compte des mesures sanitaires. Le nombre d'adhérents est toutefois resté stable sur l’exercice (680 en 2020 contre 681 sur l’exercice précédent).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endParaRPr lang="fr-FR" altLang="fr-FR" sz="2000" dirty="0">
              <a:solidFill>
                <a:srgbClr val="000099"/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000099"/>
                </a:solidFill>
              </a:rPr>
              <a:t>Le résultat global de l’association : Excédent de 9 463 </a:t>
            </a:r>
            <a:r>
              <a:rPr lang="fr-FR" altLang="fr-FR" sz="2000" b="1" dirty="0" smtClean="0">
                <a:solidFill>
                  <a:srgbClr val="000099"/>
                </a:solidFill>
              </a:rPr>
              <a:t>€ (</a:t>
            </a:r>
            <a:r>
              <a:rPr lang="fr-FR" altLang="fr-FR" sz="2000" b="1" dirty="0" err="1" smtClean="0">
                <a:solidFill>
                  <a:srgbClr val="000099"/>
                </a:solidFill>
              </a:rPr>
              <a:t>9k</a:t>
            </a:r>
            <a:r>
              <a:rPr lang="fr-FR" altLang="fr-FR" sz="2000" b="1" dirty="0" smtClean="0">
                <a:solidFill>
                  <a:srgbClr val="000099"/>
                </a:solidFill>
              </a:rPr>
              <a:t>€)</a:t>
            </a:r>
            <a:endParaRPr lang="fr-FR" altLang="fr-FR" sz="1600" b="1" dirty="0">
              <a:solidFill>
                <a:srgbClr val="000099"/>
              </a:solidFill>
            </a:endParaRPr>
          </a:p>
          <a:p>
            <a:pPr lvl="3" eaLnBrk="1" hangingPunct="1"/>
            <a:endParaRPr lang="fr-FR" alt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32368"/>
            <a:ext cx="7344816" cy="1440160"/>
          </a:xfrm>
        </p:spPr>
        <p:txBody>
          <a:bodyPr/>
          <a:lstStyle/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 </a:t>
            </a:r>
            <a:r>
              <a:rPr lang="fr-FR" altLang="fr-FR" sz="2400" b="1" u="sng" dirty="0">
                <a:solidFill>
                  <a:srgbClr val="000099"/>
                </a:solidFill>
              </a:rPr>
              <a:t>ACTIF </a:t>
            </a:r>
            <a:r>
              <a:rPr lang="fr-FR" altLang="fr-FR" sz="3400" u="sng" dirty="0">
                <a:solidFill>
                  <a:srgbClr val="000099"/>
                </a:solidFill>
              </a:rPr>
              <a:t/>
            </a:r>
            <a:br>
              <a:rPr lang="fr-FR" altLang="fr-FR" sz="3400" u="sng" dirty="0">
                <a:solidFill>
                  <a:srgbClr val="000099"/>
                </a:solidFill>
              </a:rPr>
            </a:br>
            <a:endParaRPr lang="fr-FR" altLang="fr-FR" sz="3400" u="sng" dirty="0">
              <a:solidFill>
                <a:srgbClr val="000099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31888" t="10469" r="31100" b="16400"/>
          <a:stretch/>
        </p:blipFill>
        <p:spPr>
          <a:xfrm>
            <a:off x="1408212" y="954080"/>
            <a:ext cx="5726469" cy="601436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l="31100" t="85000" r="59450" b="3801"/>
          <a:stretch/>
        </p:blipFill>
        <p:spPr>
          <a:xfrm>
            <a:off x="7681168" y="870992"/>
            <a:ext cx="864096" cy="57606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876380" y="1772816"/>
            <a:ext cx="2223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800" dirty="0" smtClean="0"/>
              <a:t>Extrait - </a:t>
            </a:r>
          </a:p>
          <a:p>
            <a:pPr algn="ctr"/>
            <a:r>
              <a:rPr lang="fr-FR" sz="1800" dirty="0" smtClean="0"/>
              <a:t>Se reporter à la</a:t>
            </a:r>
          </a:p>
          <a:p>
            <a:pPr algn="ctr"/>
            <a:r>
              <a:rPr lang="fr-FR" sz="1800" dirty="0" smtClean="0"/>
              <a:t>Brochure</a:t>
            </a:r>
          </a:p>
          <a:p>
            <a:pPr algn="ctr"/>
            <a:r>
              <a:rPr lang="fr-FR" sz="1800" dirty="0" smtClean="0"/>
              <a:t>« Etats Financiers »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9982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260648"/>
            <a:ext cx="5105400" cy="720080"/>
          </a:xfrm>
        </p:spPr>
        <p:txBody>
          <a:bodyPr/>
          <a:lstStyle/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</a:t>
            </a:r>
            <a:r>
              <a:rPr lang="fr-FR" altLang="fr-FR" sz="2400" b="1" u="sng" dirty="0" smtClean="0">
                <a:solidFill>
                  <a:srgbClr val="000099"/>
                </a:solidFill>
              </a:rPr>
              <a:t>ACTIF</a:t>
            </a:r>
            <a:endParaRPr lang="fr-FR" altLang="fr-FR" sz="3400" u="sng" dirty="0">
              <a:solidFill>
                <a:srgbClr val="0000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074" y="1491928"/>
            <a:ext cx="7772400" cy="5328592"/>
          </a:xfrm>
        </p:spPr>
        <p:txBody>
          <a:bodyPr/>
          <a:lstStyle/>
          <a:p>
            <a:pPr algn="just">
              <a:spcAft>
                <a:spcPts val="0"/>
              </a:spcAft>
            </a:pPr>
            <a:r>
              <a:rPr lang="fr-FR" sz="1800" b="1" kern="1200" dirty="0">
                <a:solidFill>
                  <a:srgbClr val="000099"/>
                </a:solidFill>
              </a:rPr>
              <a:t>Les actifs immobilisés</a:t>
            </a:r>
            <a:r>
              <a:rPr lang="fr-FR" sz="1800" kern="1200" dirty="0">
                <a:solidFill>
                  <a:srgbClr val="000099"/>
                </a:solidFill>
              </a:rPr>
              <a:t> nets de notre Association s’élèvent au </a:t>
            </a:r>
            <a:r>
              <a:rPr lang="fr-FR" sz="1800" kern="1200" dirty="0" smtClean="0">
                <a:solidFill>
                  <a:srgbClr val="000099"/>
                </a:solidFill>
              </a:rPr>
              <a:t>31/12/2020 </a:t>
            </a:r>
            <a:r>
              <a:rPr lang="fr-FR" sz="1800" kern="1200" dirty="0">
                <a:solidFill>
                  <a:srgbClr val="000099"/>
                </a:solidFill>
              </a:rPr>
              <a:t>à </a:t>
            </a:r>
            <a:r>
              <a:rPr lang="fr-FR" sz="1800" kern="1200" dirty="0" smtClean="0">
                <a:solidFill>
                  <a:srgbClr val="000099"/>
                </a:solidFill>
              </a:rPr>
              <a:t>6818 </a:t>
            </a:r>
            <a:r>
              <a:rPr lang="fr-FR" sz="1800" kern="1200" dirty="0">
                <a:solidFill>
                  <a:srgbClr val="000099"/>
                </a:solidFill>
              </a:rPr>
              <a:t>k€ contre 6 978 k€ en 2019, soit une relative stabilité</a:t>
            </a:r>
            <a:r>
              <a:rPr lang="fr-FR" sz="1800" kern="1200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spcAft>
                <a:spcPts val="0"/>
              </a:spcAft>
            </a:pPr>
            <a:endParaRPr lang="fr-FR" sz="1800" kern="1200" dirty="0" smtClean="0">
              <a:solidFill>
                <a:srgbClr val="000099"/>
              </a:solidFill>
            </a:endParaRPr>
          </a:p>
          <a:p>
            <a:pPr algn="just">
              <a:spcAft>
                <a:spcPts val="0"/>
              </a:spcAft>
            </a:pPr>
            <a:r>
              <a:rPr lang="de-DE" sz="1800" b="1" dirty="0">
                <a:solidFill>
                  <a:srgbClr val="000099"/>
                </a:solidFill>
              </a:rPr>
              <a:t>Les </a:t>
            </a:r>
            <a:r>
              <a:rPr lang="de-DE" sz="1800" b="1" dirty="0" err="1">
                <a:solidFill>
                  <a:srgbClr val="000099"/>
                </a:solidFill>
              </a:rPr>
              <a:t>biens</a:t>
            </a:r>
            <a:r>
              <a:rPr lang="de-DE" sz="1800" b="1" dirty="0">
                <a:solidFill>
                  <a:srgbClr val="000099"/>
                </a:solidFill>
              </a:rPr>
              <a:t> </a:t>
            </a:r>
            <a:r>
              <a:rPr lang="de-DE" sz="1800" b="1" dirty="0" err="1">
                <a:solidFill>
                  <a:srgbClr val="000099"/>
                </a:solidFill>
              </a:rPr>
              <a:t>immobiliers</a:t>
            </a:r>
            <a:r>
              <a:rPr lang="fr-FR" sz="1800" b="1" dirty="0">
                <a:solidFill>
                  <a:srgbClr val="000099"/>
                </a:solidFill>
              </a:rPr>
              <a:t> </a:t>
            </a:r>
            <a:r>
              <a:rPr lang="fr-FR" sz="1800" dirty="0">
                <a:solidFill>
                  <a:srgbClr val="000099"/>
                </a:solidFill>
              </a:rPr>
              <a:t>sont constitués :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99"/>
                </a:solidFill>
              </a:rPr>
              <a:t>des appartements du 85 rue La Fayette, dont le siège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99"/>
                </a:solidFill>
              </a:rPr>
              <a:t> d’un bien rue de </a:t>
            </a:r>
            <a:r>
              <a:rPr lang="fr-FR" sz="1800" dirty="0" smtClean="0">
                <a:solidFill>
                  <a:srgbClr val="000099"/>
                </a:solidFill>
              </a:rPr>
              <a:t>l’Eure * </a:t>
            </a:r>
            <a:r>
              <a:rPr lang="fr-FR" sz="1800" dirty="0">
                <a:solidFill>
                  <a:srgbClr val="000099"/>
                </a:solidFill>
              </a:rPr>
              <a:t>14ème, loué à l’Association APTE pour un </a:t>
            </a:r>
            <a:r>
              <a:rPr lang="fr-FR" sz="1800" dirty="0" err="1">
                <a:solidFill>
                  <a:srgbClr val="000099"/>
                </a:solidFill>
              </a:rPr>
              <a:t>ESAT</a:t>
            </a:r>
            <a:r>
              <a:rPr lang="fr-FR" sz="1800" dirty="0">
                <a:solidFill>
                  <a:srgbClr val="000099"/>
                </a:solidFill>
              </a:rPr>
              <a:t>,  l’</a:t>
            </a:r>
            <a:r>
              <a:rPr lang="fr-FR" sz="1800" dirty="0" err="1">
                <a:solidFill>
                  <a:srgbClr val="000099"/>
                </a:solidFill>
              </a:rPr>
              <a:t>ATIP</a:t>
            </a:r>
            <a:r>
              <a:rPr lang="fr-FR" sz="1800" dirty="0">
                <a:solidFill>
                  <a:srgbClr val="000099"/>
                </a:solidFill>
              </a:rPr>
              <a:t> ayant quitté le 3ème étage.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99"/>
                </a:solidFill>
              </a:rPr>
              <a:t>de deux locaux rue Moulin des Prés 13ème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99"/>
                </a:solidFill>
              </a:rPr>
              <a:t>des locaux de Boulogne &amp; rue de l’Assomption</a:t>
            </a:r>
          </a:p>
          <a:p>
            <a:pPr marL="715963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srgbClr val="000099"/>
                </a:solidFill>
              </a:rPr>
              <a:t>du Foyer de Nanterre, loué par Les Jours Heureux (</a:t>
            </a:r>
            <a:r>
              <a:rPr lang="fr-FR" sz="1800" dirty="0" err="1">
                <a:solidFill>
                  <a:srgbClr val="000099"/>
                </a:solidFill>
              </a:rPr>
              <a:t>LJH</a:t>
            </a:r>
            <a:r>
              <a:rPr lang="fr-FR" sz="1800" dirty="0">
                <a:solidFill>
                  <a:srgbClr val="000099"/>
                </a:solidFill>
              </a:rPr>
              <a:t>).</a:t>
            </a:r>
          </a:p>
          <a:p>
            <a:pPr marL="373063" indent="0" algn="just">
              <a:spcAft>
                <a:spcPts val="0"/>
              </a:spcAft>
              <a:buNone/>
            </a:pPr>
            <a:endParaRPr lang="fr-FR" sz="1800" dirty="0">
              <a:solidFill>
                <a:srgbClr val="000099"/>
              </a:solidFill>
            </a:endParaRPr>
          </a:p>
          <a:p>
            <a:pPr marL="0" indent="0" algn="just">
              <a:spcAft>
                <a:spcPts val="0"/>
              </a:spcAft>
              <a:buFontTx/>
              <a:buNone/>
            </a:pPr>
            <a:r>
              <a:rPr lang="fr-FR" sz="1800" dirty="0" smtClean="0">
                <a:solidFill>
                  <a:srgbClr val="000099"/>
                </a:solidFill>
              </a:rPr>
              <a:t>* Il </a:t>
            </a:r>
            <a:r>
              <a:rPr lang="fr-FR" sz="1800" dirty="0">
                <a:solidFill>
                  <a:srgbClr val="000099"/>
                </a:solidFill>
              </a:rPr>
              <a:t>est à noter que l’</a:t>
            </a:r>
            <a:r>
              <a:rPr lang="fr-FR" sz="1800" b="1" dirty="0">
                <a:solidFill>
                  <a:srgbClr val="000099"/>
                </a:solidFill>
              </a:rPr>
              <a:t>actif situé rue de l’Eure </a:t>
            </a:r>
            <a:r>
              <a:rPr lang="fr-FR" sz="1800" dirty="0">
                <a:solidFill>
                  <a:srgbClr val="000099"/>
                </a:solidFill>
              </a:rPr>
              <a:t>de 973 k€ et amorti à hauteur de </a:t>
            </a:r>
            <a:r>
              <a:rPr lang="fr-FR" sz="1800" dirty="0" err="1">
                <a:solidFill>
                  <a:srgbClr val="000099"/>
                </a:solidFill>
              </a:rPr>
              <a:t>612K</a:t>
            </a:r>
            <a:r>
              <a:rPr lang="fr-FR" sz="1800" dirty="0">
                <a:solidFill>
                  <a:srgbClr val="000099"/>
                </a:solidFill>
              </a:rPr>
              <a:t>€ (Il reste 14 ans à amortir sur les 40 ans d’amortissements comptables prévus) est détenu dans le cadre d’un </a:t>
            </a:r>
            <a:r>
              <a:rPr lang="fr-FR" sz="1800" b="1" dirty="0">
                <a:solidFill>
                  <a:srgbClr val="000099"/>
                </a:solidFill>
              </a:rPr>
              <a:t>bail à construction qui se termine en mars 2072</a:t>
            </a:r>
            <a:r>
              <a:rPr lang="fr-FR" sz="1800" dirty="0">
                <a:solidFill>
                  <a:srgbClr val="000099"/>
                </a:solidFill>
              </a:rPr>
              <a:t>, date de la restitution complète du bien (</a:t>
            </a:r>
            <a:r>
              <a:rPr lang="fr-FR" sz="1800" dirty="0" err="1">
                <a:solidFill>
                  <a:srgbClr val="000099"/>
                </a:solidFill>
              </a:rPr>
              <a:t>terrain+immeuble</a:t>
            </a:r>
            <a:r>
              <a:rPr lang="fr-FR" sz="1800" dirty="0">
                <a:solidFill>
                  <a:srgbClr val="000099"/>
                </a:solidFill>
              </a:rPr>
              <a:t> bâti) à l’office HLM </a:t>
            </a:r>
            <a:r>
              <a:rPr lang="fr-FR" sz="1800" dirty="0" err="1">
                <a:solidFill>
                  <a:srgbClr val="000099"/>
                </a:solidFill>
              </a:rPr>
              <a:t>3F</a:t>
            </a:r>
            <a:r>
              <a:rPr lang="fr-FR" sz="1800" dirty="0">
                <a:solidFill>
                  <a:srgbClr val="000099"/>
                </a:solidFill>
              </a:rPr>
              <a:t> qui en sera le propriétaire final</a:t>
            </a:r>
            <a:r>
              <a:rPr lang="fr-FR" sz="1800" dirty="0" smtClean="0">
                <a:solidFill>
                  <a:srgbClr val="000099"/>
                </a:solidFill>
              </a:rPr>
              <a:t>.</a:t>
            </a:r>
            <a:endParaRPr lang="fr-FR" sz="1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42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8062664" cy="5328592"/>
          </a:xfrm>
        </p:spPr>
        <p:txBody>
          <a:bodyPr/>
          <a:lstStyle/>
          <a:p>
            <a:pPr algn="just">
              <a:spcAft>
                <a:spcPts val="0"/>
              </a:spcAft>
            </a:pPr>
            <a:endParaRPr lang="fr-FR" sz="2000" kern="1200" dirty="0">
              <a:solidFill>
                <a:srgbClr val="000099"/>
              </a:solidFill>
            </a:endParaRPr>
          </a:p>
          <a:p>
            <a:pPr>
              <a:spcAft>
                <a:spcPts val="0"/>
              </a:spcAft>
            </a:pPr>
            <a:r>
              <a:rPr lang="fr-FR" sz="2000" b="1" kern="1200" dirty="0">
                <a:solidFill>
                  <a:srgbClr val="000099"/>
                </a:solidFill>
              </a:rPr>
              <a:t>L’actif circulant </a:t>
            </a:r>
            <a:r>
              <a:rPr lang="fr-FR" sz="2000" kern="1200" dirty="0">
                <a:solidFill>
                  <a:srgbClr val="000099"/>
                </a:solidFill>
              </a:rPr>
              <a:t>s’élève à 1 205 k€ en 2020 contre 952 k€ en 2019. </a:t>
            </a:r>
            <a:br>
              <a:rPr lang="fr-FR" sz="2000" kern="1200" dirty="0">
                <a:solidFill>
                  <a:srgbClr val="000099"/>
                </a:solidFill>
              </a:rPr>
            </a:br>
            <a:r>
              <a:rPr lang="fr-FR" sz="2000" kern="1200" dirty="0">
                <a:solidFill>
                  <a:srgbClr val="000099"/>
                </a:solidFill>
              </a:rPr>
              <a:t>Il est principalement composé des comptes de trésorerie et placements de notre trésorerie (compte sur livret) à hauteur de 1 178 k€</a:t>
            </a:r>
            <a:r>
              <a:rPr lang="fr-FR" sz="2000" kern="1200" dirty="0" smtClean="0">
                <a:solidFill>
                  <a:srgbClr val="000099"/>
                </a:solidFill>
              </a:rPr>
              <a:t>.</a:t>
            </a:r>
          </a:p>
          <a:p>
            <a:pPr>
              <a:spcAft>
                <a:spcPts val="0"/>
              </a:spcAft>
            </a:pPr>
            <a:endParaRPr lang="fr-FR" sz="2000" kern="1200" dirty="0">
              <a:solidFill>
                <a:srgbClr val="000099"/>
              </a:solidFill>
            </a:endParaRPr>
          </a:p>
          <a:p>
            <a:pPr>
              <a:spcAft>
                <a:spcPts val="0"/>
              </a:spcAft>
            </a:pPr>
            <a:r>
              <a:rPr lang="fr-FR" sz="2000" b="1" kern="1200" dirty="0">
                <a:solidFill>
                  <a:srgbClr val="000099"/>
                </a:solidFill>
              </a:rPr>
              <a:t>La trésorerie </a:t>
            </a:r>
            <a:r>
              <a:rPr lang="fr-FR" sz="2000" kern="1200" dirty="0">
                <a:solidFill>
                  <a:srgbClr val="000099"/>
                </a:solidFill>
              </a:rPr>
              <a:t>réelle dont nous disposons au 31 décembre 2020 est </a:t>
            </a:r>
            <a:r>
              <a:rPr lang="fr-FR" sz="2000" b="1" kern="1200" dirty="0" smtClean="0">
                <a:solidFill>
                  <a:srgbClr val="000099"/>
                </a:solidFill>
              </a:rPr>
              <a:t>fortement excédentaire à </a:t>
            </a:r>
            <a:r>
              <a:rPr lang="fr-FR" sz="2000" b="1" kern="1200" dirty="0" err="1" smtClean="0">
                <a:solidFill>
                  <a:srgbClr val="000099"/>
                </a:solidFill>
              </a:rPr>
              <a:t>875k</a:t>
            </a:r>
            <a:r>
              <a:rPr lang="fr-FR" sz="2000" b="1" kern="1200" dirty="0">
                <a:solidFill>
                  <a:srgbClr val="000099"/>
                </a:solidFill>
              </a:rPr>
              <a:t>€ </a:t>
            </a:r>
            <a:r>
              <a:rPr lang="fr-FR" sz="2000" kern="1200" dirty="0">
                <a:solidFill>
                  <a:srgbClr val="000099"/>
                </a:solidFill>
              </a:rPr>
              <a:t> (solde bancaire négatif corrigé) au lieu de </a:t>
            </a:r>
            <a:r>
              <a:rPr lang="fr-FR" sz="2000" kern="1200" dirty="0" err="1">
                <a:solidFill>
                  <a:srgbClr val="000099"/>
                </a:solidFill>
              </a:rPr>
              <a:t>550k</a:t>
            </a:r>
            <a:r>
              <a:rPr lang="fr-FR" sz="2000" kern="1200" dirty="0">
                <a:solidFill>
                  <a:srgbClr val="000099"/>
                </a:solidFill>
              </a:rPr>
              <a:t>€ en 2019, en hausse exceptionnelle de 325 k€ par rapport à 2019, dû notamment à la convention de location de Nanterre (Les Jours Heureux).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260648"/>
            <a:ext cx="5105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</a:t>
            </a:r>
            <a:r>
              <a:rPr lang="fr-FR" altLang="fr-FR" sz="2400" b="1" u="sng" dirty="0" smtClean="0">
                <a:solidFill>
                  <a:srgbClr val="000099"/>
                </a:solidFill>
              </a:rPr>
              <a:t>ACTIF </a:t>
            </a:r>
            <a:endParaRPr lang="fr-FR" altLang="fr-FR" sz="3400" u="sng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2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31100" t="9401" r="33463" b="10800"/>
          <a:stretch/>
        </p:blipFill>
        <p:spPr>
          <a:xfrm>
            <a:off x="2200176" y="764704"/>
            <a:ext cx="4780418" cy="6055196"/>
          </a:xfrm>
          <a:prstGeom prst="rect">
            <a:avLst/>
          </a:prstGeom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918648" cy="4248472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endParaRPr lang="fr-FR" sz="2400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fr-FR" sz="2400" kern="150" dirty="0">
              <a:latin typeface="Times New Roman" panose="02020603050405020304" pitchFamily="18" charset="0"/>
              <a:ea typeface="Andale Sans UI"/>
              <a:cs typeface="Tahoma" panose="020B0604030504040204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232368"/>
            <a:ext cx="5105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</a:t>
            </a:r>
            <a:r>
              <a:rPr lang="fr-FR" altLang="fr-FR" sz="2400" b="1" u="sng" dirty="0">
                <a:solidFill>
                  <a:srgbClr val="000099"/>
                </a:solidFill>
              </a:rPr>
              <a:t>PASSIF </a:t>
            </a:r>
            <a:endParaRPr lang="fr-FR" altLang="fr-FR" sz="3400" u="sng" kern="0" dirty="0">
              <a:solidFill>
                <a:srgbClr val="000099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l="31100" t="85000" r="59450" b="3801"/>
          <a:stretch/>
        </p:blipFill>
        <p:spPr>
          <a:xfrm>
            <a:off x="7681168" y="908720"/>
            <a:ext cx="864096" cy="57606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876380" y="1801096"/>
            <a:ext cx="22236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800" dirty="0" smtClean="0"/>
              <a:t>Extrait - </a:t>
            </a:r>
          </a:p>
          <a:p>
            <a:pPr algn="ctr"/>
            <a:r>
              <a:rPr lang="fr-FR" sz="1800" dirty="0" smtClean="0"/>
              <a:t>Se reporter à la</a:t>
            </a:r>
          </a:p>
          <a:p>
            <a:pPr algn="ctr"/>
            <a:r>
              <a:rPr lang="fr-FR" sz="1800" dirty="0" smtClean="0"/>
              <a:t>Brochure</a:t>
            </a:r>
          </a:p>
          <a:p>
            <a:pPr algn="ctr"/>
            <a:r>
              <a:rPr lang="fr-FR" sz="1800" dirty="0" smtClean="0"/>
              <a:t>« Etats Financiers »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66070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76" y="1535336"/>
            <a:ext cx="7918648" cy="520603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fr-FR" sz="2000" b="1" kern="1200" dirty="0">
                <a:solidFill>
                  <a:srgbClr val="000099"/>
                </a:solidFill>
              </a:rPr>
              <a:t>Les fonds propres </a:t>
            </a:r>
            <a:r>
              <a:rPr lang="fr-FR" sz="2000" kern="1200" dirty="0">
                <a:solidFill>
                  <a:srgbClr val="000099"/>
                </a:solidFill>
              </a:rPr>
              <a:t>s’élèvent à  7 253 k€ contre 7 297 k€ en 2019 de manière stable (-0,6%).</a:t>
            </a:r>
          </a:p>
          <a:p>
            <a:pPr>
              <a:spcAft>
                <a:spcPts val="0"/>
              </a:spcAft>
            </a:pPr>
            <a:r>
              <a:rPr lang="fr-FR" sz="2000" kern="1200" dirty="0">
                <a:solidFill>
                  <a:srgbClr val="000099"/>
                </a:solidFill>
              </a:rPr>
              <a:t>L’excédent 2019 de 3 560 k€ a été affecté comme suit:</a:t>
            </a: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600" kern="1200" dirty="0" smtClean="0">
                <a:solidFill>
                  <a:srgbClr val="000099"/>
                </a:solidFill>
                <a:ea typeface="+mn-ea"/>
              </a:rPr>
              <a:t>2 690 </a:t>
            </a:r>
            <a:r>
              <a:rPr lang="fr-FR" sz="1600" kern="1200" dirty="0">
                <a:solidFill>
                  <a:srgbClr val="000099"/>
                </a:solidFill>
                <a:ea typeface="+mn-ea"/>
              </a:rPr>
              <a:t>k€ en réserves pour projet de l’entité (3,5 M€ au 31/12/2020)</a:t>
            </a: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600" kern="1200" dirty="0">
                <a:solidFill>
                  <a:srgbClr val="000099"/>
                </a:solidFill>
                <a:ea typeface="+mn-ea"/>
              </a:rPr>
              <a:t>870 k€ en report à nouveau (afin d’apurer le solde du report à nouveau débiteur au 31/12/2019)</a:t>
            </a:r>
          </a:p>
          <a:p>
            <a:pPr marL="742950" lvl="2" indent="-3429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1600" kern="1200" dirty="0">
                <a:solidFill>
                  <a:srgbClr val="000099"/>
                </a:solidFill>
                <a:ea typeface="+mn-ea"/>
              </a:rPr>
              <a:t>148 k€ de subventions d’investissement antérieures ont été reclassées en report à nouveau suivant le nouveau règlement comptable (demande d’affectation du CAC en fonds dédiés à valider en AG).</a:t>
            </a:r>
          </a:p>
          <a:p>
            <a:pPr>
              <a:spcAft>
                <a:spcPts val="0"/>
              </a:spcAft>
            </a:pPr>
            <a:r>
              <a:rPr lang="fr-FR" sz="2000" b="1" kern="1200" dirty="0">
                <a:solidFill>
                  <a:srgbClr val="000099"/>
                </a:solidFill>
              </a:rPr>
              <a:t>Les fonds dédiés</a:t>
            </a:r>
            <a:r>
              <a:rPr lang="fr-FR" sz="2000" kern="1200" dirty="0">
                <a:solidFill>
                  <a:srgbClr val="000099"/>
                </a:solidFill>
              </a:rPr>
              <a:t> s’élèvent à 107 k€ contre 92 k€ en 2019. L’Association pratique une politique rigoureuse de fléchage des fonds perçus à l’occasion des diverses manifestations afin que leur utilisation soit parfaitement transparente et conforme à l’esprit des donateurs ou organisateurs (Financements d’activités et de manifestations etc…).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62200" y="260648"/>
            <a:ext cx="5105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altLang="fr-FR" sz="3400" b="1" u="sng" dirty="0">
                <a:solidFill>
                  <a:srgbClr val="000099"/>
                </a:solidFill>
              </a:rPr>
              <a:t>États financiers</a:t>
            </a:r>
            <a:r>
              <a:rPr lang="fr-FR" altLang="fr-FR" sz="3400" b="1" dirty="0">
                <a:solidFill>
                  <a:srgbClr val="000099"/>
                </a:solidFill>
              </a:rPr>
              <a:t> </a:t>
            </a:r>
            <a:r>
              <a:rPr lang="fr-FR" altLang="fr-FR" sz="3400" dirty="0">
                <a:solidFill>
                  <a:srgbClr val="000099"/>
                </a:solidFill>
              </a:rPr>
              <a:t>: </a:t>
            </a:r>
            <a:r>
              <a:rPr lang="fr-FR" altLang="fr-FR" sz="2400" b="1" u="sng" dirty="0" smtClean="0">
                <a:solidFill>
                  <a:srgbClr val="000099"/>
                </a:solidFill>
              </a:rPr>
              <a:t>PASSIF </a:t>
            </a:r>
            <a:endParaRPr lang="fr-FR" altLang="fr-FR" sz="3400" u="sng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6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1013</Words>
  <Application>Microsoft Office PowerPoint</Application>
  <PresentationFormat>Affichage à l'écran (4:3)</PresentationFormat>
  <Paragraphs>104</Paragraphs>
  <Slides>16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4" baseType="lpstr">
      <vt:lpstr>Andale Sans UI</vt:lpstr>
      <vt:lpstr>Arial</vt:lpstr>
      <vt:lpstr>Script MT Bold</vt:lpstr>
      <vt:lpstr>Symbol</vt:lpstr>
      <vt:lpstr>Tahoma</vt:lpstr>
      <vt:lpstr>Times New Roman</vt:lpstr>
      <vt:lpstr>Wingdings</vt:lpstr>
      <vt:lpstr>Modèle par défaut</vt:lpstr>
      <vt:lpstr>Présentation PowerPoint</vt:lpstr>
      <vt:lpstr>RAPPORT FINANCIER</vt:lpstr>
      <vt:lpstr>L’année 2020 a été marquée par les éléments suivants :</vt:lpstr>
      <vt:lpstr>Les états financiers qui vous sont présentés englobent :</vt:lpstr>
      <vt:lpstr>États financiers :  ACTIF  </vt:lpstr>
      <vt:lpstr>États financiers : ACTIF</vt:lpstr>
      <vt:lpstr>Présentation PowerPoint</vt:lpstr>
      <vt:lpstr>Présentation PowerPoint</vt:lpstr>
      <vt:lpstr>Présentation PowerPoint</vt:lpstr>
      <vt:lpstr>Présentation PowerPoint</vt:lpstr>
      <vt:lpstr>Activité de l’Association : Compte de Résultat</vt:lpstr>
      <vt:lpstr>Activité de l’Association  Compte de Résultat</vt:lpstr>
      <vt:lpstr>Présentation PowerPoint</vt:lpstr>
      <vt:lpstr>Présentation PowerPoint</vt:lpstr>
      <vt:lpstr>Présentation PowerPoint</vt:lpstr>
      <vt:lpstr>Je vous remercie de votre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AEHM</dc:title>
  <dc:creator>JOBBE DUVAL</dc:creator>
  <cp:lastModifiedBy>Comptabilité Papillons Blancs</cp:lastModifiedBy>
  <cp:revision>577</cp:revision>
  <cp:lastPrinted>2020-08-06T12:52:19Z</cp:lastPrinted>
  <dcterms:created xsi:type="dcterms:W3CDTF">2007-05-20T18:13:40Z</dcterms:created>
  <dcterms:modified xsi:type="dcterms:W3CDTF">2021-04-15T06:25:12Z</dcterms:modified>
</cp:coreProperties>
</file>